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4437" r:id="rId2"/>
    <p:sldId id="351" r:id="rId3"/>
    <p:sldId id="350" r:id="rId4"/>
    <p:sldId id="354" r:id="rId5"/>
    <p:sldId id="4438" r:id="rId6"/>
    <p:sldId id="355" r:id="rId7"/>
    <p:sldId id="358" r:id="rId8"/>
    <p:sldId id="359" r:id="rId9"/>
    <p:sldId id="4436" r:id="rId10"/>
  </p:sldIdLst>
  <p:sldSz cx="12192000" cy="6858000"/>
  <p:notesSz cx="6858000" cy="9144000"/>
  <p:embeddedFontLst>
    <p:embeddedFont>
      <p:font typeface="Bernard MT Condensed" panose="02050806060905020404" pitchFamily="18" charset="0"/>
      <p:regular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1" roundtripDataSignature="AMtx7mjDZtskwvjg/LWb//2ERIzUnBUF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E65"/>
    <a:srgbClr val="2832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60ADFC-7D56-4A2C-B55F-5F40957804CC}">
  <a:tblStyle styleId="{0460ADFC-7D56-4A2C-B55F-5F40957804C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19D3521D-6370-4401-9C7E-DCAB8A3C9F0C}"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85F6827D-6D6D-45B6-A9F2-A82EF74AABA3}"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9AF5B67-75F1-4A97-BEF2-333E271B75E3}" styleName="Table_3">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19F3A88-6F8C-4E15-A2F8-5E6A1D410012}" styleName="Table_4">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3E9F17B-EA4C-4518-9DE2-0AF2A45E5851}" styleName="Table_5">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3166073-C740-46D8-8302-E3D8C7658513}" styleName="Table_6">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B3C64DD-85B5-4B62-B8E8-18B3B61EF5B4}" styleName="Table_7">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dk1"/>
              </a:solidFill>
              <a:prstDash val="solid"/>
              <a:round/>
              <a:headEnd type="none" w="sm" len="sm"/>
              <a:tailEnd type="none" w="sm" len="sm"/>
            </a:ln>
          </a:top>
        </a:tcBdr>
        <a:fill>
          <a:solidFill>
            <a:srgbClr val="E6E6E6"/>
          </a:solidFill>
        </a:fill>
      </a:tcStyle>
    </a:lastRow>
    <a:seCell>
      <a:tcTxStyle b="off" i="off"/>
      <a:tcStyle>
        <a:tcBdr/>
      </a:tcStyle>
    </a:seCell>
    <a:swCell>
      <a:tcTxStyle b="off" i="off"/>
      <a:tcStyle>
        <a:tcBdr/>
      </a:tcStyle>
    </a:swCell>
    <a:firstRow>
      <a:tcTxStyle b="on" i="off"/>
      <a:tcStyle>
        <a:tcBdr/>
        <a:fill>
          <a:solidFill>
            <a:srgbClr val="E6E6E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13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131" Type="http://customschemas.google.com/relationships/presentationmetadata" Target="metadata"/><Relationship Id="rId5" Type="http://schemas.openxmlformats.org/officeDocument/2006/relationships/slide" Target="slides/slide4.xml"/><Relationship Id="rId10" Type="http://schemas.openxmlformats.org/officeDocument/2006/relationships/slide" Target="slides/slide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47071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138535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4101456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57422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289764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342722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96f5198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g296f51982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the master slide and within the blue band we can have the respective college name in case we are presenting for one of our institutions. When it is for the overall university we need not have that  </a:t>
            </a:r>
            <a:endParaRPr/>
          </a:p>
        </p:txBody>
      </p:sp>
      <p:sp>
        <p:nvSpPr>
          <p:cNvPr id="1042" name="Google Shape;1042;g296f51982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196060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9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9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9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0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3"/>
          <p:cNvSpPr>
            <a:spLocks noGrp="1"/>
          </p:cNvSpPr>
          <p:nvPr>
            <p:ph type="pic" idx="2"/>
          </p:nvPr>
        </p:nvSpPr>
        <p:spPr>
          <a:xfrm>
            <a:off x="5183188" y="987425"/>
            <a:ext cx="6172200" cy="4873625"/>
          </a:xfrm>
          <a:prstGeom prst="rect">
            <a:avLst/>
          </a:prstGeom>
          <a:noFill/>
          <a:ln>
            <a:noFill/>
          </a:ln>
        </p:spPr>
      </p:sp>
      <p:sp>
        <p:nvSpPr>
          <p:cNvPr id="68" name="Google Shape;68;p10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0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4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04217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1.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A92B97-4CAE-D62B-A325-E6B8FE853826}"/>
              </a:ext>
            </a:extLst>
          </p:cNvPr>
          <p:cNvPicPr>
            <a:picLocks noChangeAspect="1"/>
          </p:cNvPicPr>
          <p:nvPr/>
        </p:nvPicPr>
        <p:blipFill>
          <a:blip r:embed="rId2"/>
          <a:srcRect t="38109" b="13265"/>
          <a:stretch/>
        </p:blipFill>
        <p:spPr>
          <a:xfrm>
            <a:off x="8024" y="3641945"/>
            <a:ext cx="12185788" cy="3764824"/>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7F1602CD-98E0-4FFC-B17A-66F8500D3335}"/>
              </a:ext>
            </a:extLst>
          </p:cNvPr>
          <p:cNvSpPr/>
          <p:nvPr/>
        </p:nvSpPr>
        <p:spPr>
          <a:xfrm>
            <a:off x="4165122" y="2903303"/>
            <a:ext cx="3855544" cy="584775"/>
          </a:xfrm>
          <a:prstGeom prst="rect">
            <a:avLst/>
          </a:prstGeom>
          <a:noFill/>
        </p:spPr>
        <p:txBody>
          <a:bodyPr wrap="none" lIns="91440" tIns="45720" rIns="91440" bIns="45720">
            <a:spAutoFit/>
          </a:bodyPr>
          <a:lstStyle/>
          <a:p>
            <a:pPr algn="ctr"/>
            <a:r>
              <a:rPr lang="en-US" sz="3200" dirty="0">
                <a:solidFill>
                  <a:srgbClr val="002060"/>
                </a:solidFill>
                <a:latin typeface="Bernard MT Condensed" panose="02050806060905020404" pitchFamily="18" charset="0"/>
              </a:rPr>
              <a:t>NOVEMBER 28-29, 2025</a:t>
            </a:r>
          </a:p>
        </p:txBody>
      </p:sp>
      <p:sp>
        <p:nvSpPr>
          <p:cNvPr id="4" name="TextBox 3">
            <a:extLst>
              <a:ext uri="{FF2B5EF4-FFF2-40B4-BE49-F238E27FC236}">
                <a16:creationId xmlns:a16="http://schemas.microsoft.com/office/drawing/2014/main" id="{A795E5C4-FBD4-E258-9029-74BBC2BCD325}"/>
              </a:ext>
            </a:extLst>
          </p:cNvPr>
          <p:cNvSpPr txBox="1"/>
          <p:nvPr/>
        </p:nvSpPr>
        <p:spPr>
          <a:xfrm>
            <a:off x="200575" y="1333643"/>
            <a:ext cx="11823966" cy="1569660"/>
          </a:xfrm>
          <a:prstGeom prst="rect">
            <a:avLst/>
          </a:prstGeom>
          <a:noFill/>
        </p:spPr>
        <p:txBody>
          <a:bodyPr wrap="square">
            <a:spAutoFit/>
          </a:bodyPr>
          <a:lstStyle/>
          <a:p>
            <a:pPr algn="ctr"/>
            <a:r>
              <a:rPr lang="en-US" sz="3200" dirty="0">
                <a:solidFill>
                  <a:srgbClr val="002060"/>
                </a:solidFill>
                <a:latin typeface="Bernard MT Condensed" panose="02050806060905020404" pitchFamily="18" charset="0"/>
              </a:rPr>
              <a:t>“3</a:t>
            </a:r>
            <a:r>
              <a:rPr lang="en-US" sz="3200" baseline="30000" dirty="0">
                <a:solidFill>
                  <a:srgbClr val="002060"/>
                </a:solidFill>
                <a:latin typeface="Bernard MT Condensed" panose="02050806060905020404" pitchFamily="18" charset="0"/>
              </a:rPr>
              <a:t>rd</a:t>
            </a:r>
            <a:r>
              <a:rPr lang="en-US" sz="3200" dirty="0">
                <a:solidFill>
                  <a:srgbClr val="002060"/>
                </a:solidFill>
                <a:latin typeface="Bernard MT Condensed" panose="02050806060905020404" pitchFamily="18" charset="0"/>
              </a:rPr>
              <a:t> DMIHER(DU) International Conference on</a:t>
            </a:r>
            <a:br>
              <a:rPr lang="en-US" sz="3200" dirty="0">
                <a:solidFill>
                  <a:srgbClr val="002060"/>
                </a:solidFill>
                <a:latin typeface="Bernard MT Condensed" panose="02050806060905020404" pitchFamily="18" charset="0"/>
              </a:rPr>
            </a:br>
            <a:r>
              <a:rPr lang="en-US" sz="3200" dirty="0">
                <a:solidFill>
                  <a:srgbClr val="002060"/>
                </a:solidFill>
                <a:latin typeface="Bernard MT Condensed" panose="02050806060905020404" pitchFamily="18" charset="0"/>
              </a:rPr>
              <a:t>Artificial Intelligence in Healthcare, Education and Industry” </a:t>
            </a:r>
          </a:p>
          <a:p>
            <a:pPr algn="ctr"/>
            <a:r>
              <a:rPr lang="en-US" sz="3200" dirty="0">
                <a:solidFill>
                  <a:srgbClr val="002060"/>
                </a:solidFill>
                <a:latin typeface="Bernard MT Condensed" panose="02050806060905020404" pitchFamily="18" charset="0"/>
              </a:rPr>
              <a:t>(IDICAIHEI-2025)</a:t>
            </a:r>
          </a:p>
        </p:txBody>
      </p:sp>
      <p:pic>
        <p:nvPicPr>
          <p:cNvPr id="6" name="Picture 5">
            <a:extLst>
              <a:ext uri="{FF2B5EF4-FFF2-40B4-BE49-F238E27FC236}">
                <a16:creationId xmlns:a16="http://schemas.microsoft.com/office/drawing/2014/main" id="{53225F36-96B8-C961-83C7-F97DF5036E1A}"/>
              </a:ext>
            </a:extLst>
          </p:cNvPr>
          <p:cNvPicPr>
            <a:picLocks noChangeAspect="1"/>
          </p:cNvPicPr>
          <p:nvPr/>
        </p:nvPicPr>
        <p:blipFill>
          <a:blip r:embed="rId3">
            <a:extLst>
              <a:ext uri="{28A0092B-C50C-407E-A947-70E740481C1C}">
                <a14:useLocalDpi xmlns:a14="http://schemas.microsoft.com/office/drawing/2010/main" val="0"/>
              </a:ext>
            </a:extLst>
          </a:blip>
          <a:srcRect r="47966"/>
          <a:stretch>
            <a:fillRect/>
          </a:stretch>
        </p:blipFill>
        <p:spPr bwMode="auto">
          <a:xfrm>
            <a:off x="200575" y="8241"/>
            <a:ext cx="6062574" cy="1349660"/>
          </a:xfrm>
          <a:prstGeom prst="rect">
            <a:avLst/>
          </a:prstGeom>
          <a:noFill/>
          <a:ln>
            <a:noFill/>
          </a:ln>
        </p:spPr>
      </p:pic>
      <p:pic>
        <p:nvPicPr>
          <p:cNvPr id="8" name="Picture 7" descr="A close up of a logo">
            <a:extLst>
              <a:ext uri="{FF2B5EF4-FFF2-40B4-BE49-F238E27FC236}">
                <a16:creationId xmlns:a16="http://schemas.microsoft.com/office/drawing/2014/main" id="{F305E645-7BE7-2CD6-1FFC-3D0DC9A15CA5}"/>
              </a:ext>
            </a:extLst>
          </p:cNvPr>
          <p:cNvPicPr>
            <a:picLocks noChangeAspect="1"/>
          </p:cNvPicPr>
          <p:nvPr/>
        </p:nvPicPr>
        <p:blipFill>
          <a:blip r:embed="rId4"/>
          <a:stretch>
            <a:fillRect/>
          </a:stretch>
        </p:blipFill>
        <p:spPr>
          <a:xfrm>
            <a:off x="6142513" y="183279"/>
            <a:ext cx="6049487" cy="999583"/>
          </a:xfrm>
          <a:prstGeom prst="rect">
            <a:avLst/>
          </a:prstGeom>
        </p:spPr>
      </p:pic>
      <p:sp>
        <p:nvSpPr>
          <p:cNvPr id="10" name="TextBox 9">
            <a:extLst>
              <a:ext uri="{FF2B5EF4-FFF2-40B4-BE49-F238E27FC236}">
                <a16:creationId xmlns:a16="http://schemas.microsoft.com/office/drawing/2014/main" id="{B514CC6F-EB7C-9B2C-3E61-FAFC88656F9D}"/>
              </a:ext>
            </a:extLst>
          </p:cNvPr>
          <p:cNvSpPr txBox="1"/>
          <p:nvPr/>
        </p:nvSpPr>
        <p:spPr>
          <a:xfrm>
            <a:off x="2907893" y="3466906"/>
            <a:ext cx="6386050" cy="523220"/>
          </a:xfrm>
          <a:prstGeom prst="rect">
            <a:avLst/>
          </a:prstGeom>
          <a:noFill/>
        </p:spPr>
        <p:txBody>
          <a:bodyPr wrap="square">
            <a:spAutoFit/>
          </a:bodyPr>
          <a:lstStyle/>
          <a:p>
            <a:pPr algn="ctr"/>
            <a:r>
              <a:rPr lang="en-IN" sz="2800" b="1" dirty="0">
                <a:solidFill>
                  <a:srgbClr val="C00000"/>
                </a:solidFill>
                <a:highlight>
                  <a:srgbClr val="FFFF00"/>
                </a:highlight>
                <a:latin typeface="Times New Roman" panose="02020603050405020304" pitchFamily="18" charset="0"/>
                <a:ea typeface="Calibri"/>
                <a:cs typeface="Times New Roman" panose="02020603050405020304" pitchFamily="18" charset="0"/>
              </a:rPr>
              <a:t>Conference Id - 65991</a:t>
            </a:r>
            <a:endParaRPr lang="en-US" sz="2800" b="1" dirty="0">
              <a:solidFill>
                <a:srgbClr val="C00000"/>
              </a:solidFill>
              <a:highlight>
                <a:srgbClr val="FFFF00"/>
              </a:highligh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24543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7EB8B2A-7978-1458-FB2D-ED289DD0311D}"/>
              </a:ext>
            </a:extLst>
          </p:cNvPr>
          <p:cNvSpPr/>
          <p:nvPr/>
        </p:nvSpPr>
        <p:spPr>
          <a:xfrm>
            <a:off x="10304692" y="0"/>
            <a:ext cx="1887308" cy="6858000"/>
          </a:xfrm>
          <a:prstGeom prst="rect">
            <a:avLst/>
          </a:prstGeom>
          <a:solidFill>
            <a:srgbClr val="7030A0">
              <a:alpha val="6000"/>
            </a:srgb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36817" y="1652693"/>
            <a:ext cx="9967875" cy="2795958"/>
          </a:xfrm>
          <a:prstGeom prst="rect">
            <a:avLst/>
          </a:prstGeom>
        </p:spPr>
        <p:txBody>
          <a:bodyPr wrap="square">
            <a:spAutoFit/>
          </a:bodyPr>
          <a:lstStyle/>
          <a:p>
            <a:pPr>
              <a:lnSpc>
                <a:spcPct val="150000"/>
              </a:lnSpc>
            </a:pPr>
            <a:r>
              <a:rPr lang="en-US" sz="2400" b="1" dirty="0">
                <a:solidFill>
                  <a:srgbClr val="28324E"/>
                </a:solidFill>
                <a:latin typeface="Times New Roman" panose="02020603050405020304" pitchFamily="18" charset="0"/>
                <a:cs typeface="Times New Roman" panose="02020603050405020304" pitchFamily="18" charset="0"/>
              </a:rPr>
              <a:t>Track:</a:t>
            </a:r>
            <a:endParaRPr lang="en-IN" sz="2400" b="1" dirty="0">
              <a:solidFill>
                <a:srgbClr val="28324E"/>
              </a:solidFill>
              <a:latin typeface="Times New Roman" panose="02020603050405020304" pitchFamily="18" charset="0"/>
              <a:cs typeface="Times New Roman" panose="02020603050405020304" pitchFamily="18" charset="0"/>
            </a:endParaRPr>
          </a:p>
          <a:p>
            <a:pPr>
              <a:lnSpc>
                <a:spcPct val="150000"/>
              </a:lnSpc>
            </a:pPr>
            <a:r>
              <a:rPr lang="en-IN" sz="2400" b="1" dirty="0">
                <a:solidFill>
                  <a:srgbClr val="28324E"/>
                </a:solidFill>
                <a:latin typeface="Times New Roman" panose="02020603050405020304" pitchFamily="18" charset="0"/>
                <a:cs typeface="Times New Roman" panose="02020603050405020304" pitchFamily="18" charset="0"/>
              </a:rPr>
              <a:t>Paper ID:</a:t>
            </a:r>
          </a:p>
          <a:p>
            <a:pPr>
              <a:lnSpc>
                <a:spcPct val="150000"/>
              </a:lnSpc>
            </a:pPr>
            <a:r>
              <a:rPr lang="en-US" sz="2400" b="1" dirty="0">
                <a:solidFill>
                  <a:srgbClr val="28324E"/>
                </a:solidFill>
                <a:latin typeface="Times New Roman" panose="02020603050405020304" pitchFamily="18" charset="0"/>
                <a:cs typeface="Times New Roman" panose="02020603050405020304" pitchFamily="18" charset="0"/>
              </a:rPr>
              <a:t>Paper Title:</a:t>
            </a:r>
          </a:p>
          <a:p>
            <a:pPr>
              <a:lnSpc>
                <a:spcPct val="150000"/>
              </a:lnSpc>
            </a:pPr>
            <a:r>
              <a:rPr lang="en-US" sz="2400" b="1" dirty="0">
                <a:solidFill>
                  <a:srgbClr val="28324E"/>
                </a:solidFill>
                <a:latin typeface="Times New Roman" panose="02020603050405020304" pitchFamily="18" charset="0"/>
                <a:cs typeface="Times New Roman" panose="02020603050405020304" pitchFamily="18" charset="0"/>
              </a:rPr>
              <a:t>Author Name:</a:t>
            </a:r>
          </a:p>
          <a:p>
            <a:pPr>
              <a:lnSpc>
                <a:spcPct val="150000"/>
              </a:lnSpc>
            </a:pPr>
            <a:r>
              <a:rPr lang="en-US" sz="2400" b="1" dirty="0">
                <a:solidFill>
                  <a:srgbClr val="28324E"/>
                </a:solidFill>
                <a:latin typeface="Times New Roman" panose="02020603050405020304" pitchFamily="18" charset="0"/>
                <a:cs typeface="Times New Roman" panose="02020603050405020304" pitchFamily="18" charset="0"/>
              </a:rPr>
              <a:t>Co-author(s) Name:</a:t>
            </a:r>
            <a:endParaRPr lang="en-IN" sz="2400" b="1" dirty="0">
              <a:solidFill>
                <a:srgbClr val="28324E"/>
              </a:solidFill>
              <a:latin typeface="Times New Roman" panose="02020603050405020304" pitchFamily="18" charset="0"/>
              <a:cs typeface="Times New Roman" panose="02020603050405020304" pitchFamily="18" charset="0"/>
            </a:endParaRPr>
          </a:p>
        </p:txBody>
      </p:sp>
      <p:sp>
        <p:nvSpPr>
          <p:cNvPr id="9" name="Rectangle 8"/>
          <p:cNvSpPr/>
          <p:nvPr/>
        </p:nvSpPr>
        <p:spPr>
          <a:xfrm>
            <a:off x="3740834" y="5727706"/>
            <a:ext cx="3159839" cy="1015663"/>
          </a:xfrm>
          <a:prstGeom prst="rect">
            <a:avLst/>
          </a:prstGeom>
        </p:spPr>
        <p:txBody>
          <a:bodyPr wrap="none">
            <a:spAutoFit/>
          </a:bodyPr>
          <a:lstStyle/>
          <a:p>
            <a:pPr algn="ctr"/>
            <a:r>
              <a:rPr lang="en-US" sz="2000" b="1" dirty="0">
                <a:solidFill>
                  <a:srgbClr val="2F3E65"/>
                </a:solidFill>
                <a:latin typeface="Times New Roman" panose="02020603050405020304" pitchFamily="18" charset="0"/>
                <a:ea typeface="Calibri"/>
                <a:cs typeface="Times New Roman" panose="02020603050405020304" pitchFamily="18" charset="0"/>
              </a:rPr>
              <a:t>IDICAIHEI-2025</a:t>
            </a:r>
          </a:p>
          <a:p>
            <a:pPr algn="ctr"/>
            <a:r>
              <a:rPr lang="en-IN" sz="2000" b="1" dirty="0">
                <a:solidFill>
                  <a:srgbClr val="2F3E65"/>
                </a:solidFill>
                <a:latin typeface="Times New Roman" panose="02020603050405020304" pitchFamily="18" charset="0"/>
                <a:ea typeface="Calibri"/>
                <a:cs typeface="Times New Roman" panose="02020603050405020304" pitchFamily="18" charset="0"/>
              </a:rPr>
              <a:t>Conference Id - 65991</a:t>
            </a:r>
            <a:endParaRPr lang="en-US" sz="2000" b="1" dirty="0">
              <a:solidFill>
                <a:srgbClr val="2F3E65"/>
              </a:solidFill>
              <a:latin typeface="Times New Roman" panose="02020603050405020304" pitchFamily="18" charset="0"/>
              <a:ea typeface="Calibri"/>
              <a:cs typeface="Times New Roman" panose="02020603050405020304" pitchFamily="18" charset="0"/>
            </a:endParaRPr>
          </a:p>
          <a:p>
            <a:pPr algn="ctr"/>
            <a:r>
              <a:rPr lang="en-US" sz="2000" b="1" dirty="0">
                <a:solidFill>
                  <a:srgbClr val="2F3E65"/>
                </a:solidFill>
                <a:latin typeface="Times New Roman" panose="02020603050405020304" pitchFamily="18" charset="0"/>
                <a:ea typeface="Calibri"/>
                <a:cs typeface="Times New Roman" panose="02020603050405020304" pitchFamily="18" charset="0"/>
              </a:rPr>
              <a:t>(Hybrid Mode Conference)</a:t>
            </a:r>
          </a:p>
        </p:txBody>
      </p:sp>
      <p:pic>
        <p:nvPicPr>
          <p:cNvPr id="15" name="Picture 14">
            <a:extLst>
              <a:ext uri="{FF2B5EF4-FFF2-40B4-BE49-F238E27FC236}">
                <a16:creationId xmlns:a16="http://schemas.microsoft.com/office/drawing/2014/main" id="{D134EFFF-9638-0B02-328E-7B7826FA4897}"/>
              </a:ext>
            </a:extLst>
          </p:cNvPr>
          <p:cNvPicPr>
            <a:picLocks noChangeAspect="1"/>
          </p:cNvPicPr>
          <p:nvPr/>
        </p:nvPicPr>
        <p:blipFill>
          <a:blip r:embed="rId2">
            <a:extLst>
              <a:ext uri="{28A0092B-C50C-407E-A947-70E740481C1C}">
                <a14:useLocalDpi xmlns:a14="http://schemas.microsoft.com/office/drawing/2010/main" val="0"/>
              </a:ext>
            </a:extLst>
          </a:blip>
          <a:srcRect r="47949"/>
          <a:stretch>
            <a:fillRect/>
          </a:stretch>
        </p:blipFill>
        <p:spPr bwMode="auto">
          <a:xfrm>
            <a:off x="1" y="31533"/>
            <a:ext cx="5240593" cy="1132254"/>
          </a:xfrm>
          <a:prstGeom prst="rect">
            <a:avLst/>
          </a:prstGeom>
          <a:noFill/>
          <a:ln>
            <a:noFill/>
          </a:ln>
        </p:spPr>
      </p:pic>
      <p:pic>
        <p:nvPicPr>
          <p:cNvPr id="1028" name="Picture 4" descr="IEEE Bombay Section |">
            <a:extLst>
              <a:ext uri="{FF2B5EF4-FFF2-40B4-BE49-F238E27FC236}">
                <a16:creationId xmlns:a16="http://schemas.microsoft.com/office/drawing/2014/main" id="{B8F38AF4-3992-829B-E462-45175468D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4692" y="415086"/>
            <a:ext cx="1735308" cy="748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The Institution of Electronics and Telecommunication Engineers - Jansons  Institute of Technology">
            <a:extLst>
              <a:ext uri="{FF2B5EF4-FFF2-40B4-BE49-F238E27FC236}">
                <a16:creationId xmlns:a16="http://schemas.microsoft.com/office/drawing/2014/main" id="{5D3AF8F6-F6E6-830B-BF74-694E1B7B0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9739" y="2573679"/>
            <a:ext cx="1437214" cy="1437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Google Shape;97;p2">
            <a:extLst>
              <a:ext uri="{FF2B5EF4-FFF2-40B4-BE49-F238E27FC236}">
                <a16:creationId xmlns:a16="http://schemas.microsoft.com/office/drawing/2014/main" id="{113E333C-28B0-C601-C807-16F50EF7216E}"/>
              </a:ext>
            </a:extLst>
          </p:cNvPr>
          <p:cNvPicPr preferRelativeResize="0"/>
          <p:nvPr/>
        </p:nvPicPr>
        <p:blipFill rotWithShape="1">
          <a:blip r:embed="rId5">
            <a:alphaModFix/>
          </a:blip>
          <a:srcRect/>
          <a:stretch/>
        </p:blipFill>
        <p:spPr>
          <a:xfrm>
            <a:off x="10659869" y="5380923"/>
            <a:ext cx="1307084" cy="1315256"/>
          </a:xfrm>
          <a:prstGeom prst="rect">
            <a:avLst/>
          </a:prstGeom>
          <a:noFill/>
          <a:ln>
            <a:noFill/>
          </a:ln>
        </p:spPr>
      </p:pic>
      <p:pic>
        <p:nvPicPr>
          <p:cNvPr id="2" name="Picture 1" descr="A close up of a logo">
            <a:extLst>
              <a:ext uri="{FF2B5EF4-FFF2-40B4-BE49-F238E27FC236}">
                <a16:creationId xmlns:a16="http://schemas.microsoft.com/office/drawing/2014/main" id="{8641933A-BBED-146E-47D9-A691567A7247}"/>
              </a:ext>
            </a:extLst>
          </p:cNvPr>
          <p:cNvPicPr>
            <a:picLocks noChangeAspect="1"/>
          </p:cNvPicPr>
          <p:nvPr/>
        </p:nvPicPr>
        <p:blipFill>
          <a:blip r:embed="rId6"/>
          <a:stretch>
            <a:fillRect/>
          </a:stretch>
        </p:blipFill>
        <p:spPr>
          <a:xfrm>
            <a:off x="5181603" y="164204"/>
            <a:ext cx="5064098" cy="999583"/>
          </a:xfrm>
          <a:prstGeom prst="rect">
            <a:avLst/>
          </a:prstGeom>
        </p:spPr>
      </p:pic>
    </p:spTree>
    <p:extLst>
      <p:ext uri="{BB962C8B-B14F-4D97-AF65-F5344CB8AC3E}">
        <p14:creationId xmlns:p14="http://schemas.microsoft.com/office/powerpoint/2010/main" val="66273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204291"/>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2" name="Rectangle 1"/>
          <p:cNvSpPr/>
          <p:nvPr/>
        </p:nvSpPr>
        <p:spPr>
          <a:xfrm>
            <a:off x="5477804" y="6325785"/>
            <a:ext cx="1455848" cy="338554"/>
          </a:xfrm>
          <a:prstGeom prst="rect">
            <a:avLst/>
          </a:prstGeom>
        </p:spPr>
        <p:txBody>
          <a:bodyPr wrap="none">
            <a:spAutoFit/>
          </a:bodyPr>
          <a:lstStyle/>
          <a:p>
            <a:pPr lvl="0" algn="ctr"/>
            <a:r>
              <a:rPr lang="en-US" sz="1600" b="1" i="1" dirty="0">
                <a:solidFill>
                  <a:srgbClr val="FFFFFF"/>
                </a:solidFill>
                <a:latin typeface="Calibri"/>
                <a:ea typeface="Calibri"/>
                <a:cs typeface="Calibri"/>
              </a:rPr>
              <a:t>IDICAIHEI 2025</a:t>
            </a:r>
          </a:p>
        </p:txBody>
      </p:sp>
      <p:sp>
        <p:nvSpPr>
          <p:cNvPr id="7" name="Rectangle 6"/>
          <p:cNvSpPr/>
          <p:nvPr/>
        </p:nvSpPr>
        <p:spPr>
          <a:xfrm>
            <a:off x="2834742" y="224438"/>
            <a:ext cx="6384582" cy="742511"/>
          </a:xfrm>
          <a:prstGeom prst="rect">
            <a:avLst/>
          </a:prstGeom>
        </p:spPr>
        <p:txBody>
          <a:bodyPr wrap="square">
            <a:spAutoFit/>
          </a:bodyPr>
          <a:lstStyle/>
          <a:p>
            <a:pPr algn="ctr">
              <a:lnSpc>
                <a:spcPct val="150000"/>
              </a:lnSpc>
            </a:pPr>
            <a:r>
              <a:rPr lang="en-US" sz="3200" b="1" dirty="0">
                <a:solidFill>
                  <a:srgbClr val="28324E"/>
                </a:solidFill>
                <a:latin typeface="Times New Roman" panose="02020603050405020304" pitchFamily="18" charset="0"/>
                <a:cs typeface="Times New Roman" panose="02020603050405020304" pitchFamily="18" charset="0"/>
              </a:rPr>
              <a:t>Outline of the Presentation</a:t>
            </a:r>
            <a:endParaRPr lang="en-IN" sz="3200" b="1" dirty="0">
              <a:solidFill>
                <a:srgbClr val="28324E"/>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664857" y="1595761"/>
            <a:ext cx="8614260" cy="3416320"/>
          </a:xfrm>
          <a:prstGeom prst="rect">
            <a:avLst/>
          </a:prstGeom>
          <a:noFill/>
        </p:spPr>
        <p:txBody>
          <a:bodyPr wrap="square" rtlCol="0">
            <a:spAutoFit/>
          </a:bodyPr>
          <a:lstStyle/>
          <a:p>
            <a:pPr marL="457200" indent="-457200">
              <a:buFont typeface="+mj-lt"/>
              <a:buAutoNum type="arabicPeriod"/>
            </a:pPr>
            <a:r>
              <a:rPr lang="en-US" sz="2400" b="1" dirty="0">
                <a:solidFill>
                  <a:srgbClr val="28324E"/>
                </a:solidFill>
                <a:latin typeface="Times New Roman" panose="02020603050405020304" pitchFamily="18" charset="0"/>
                <a:cs typeface="Times New Roman" panose="02020603050405020304" pitchFamily="18" charset="0"/>
              </a:rPr>
              <a:t>INTRODUCTION					</a:t>
            </a:r>
          </a:p>
          <a:p>
            <a:pPr marL="457200" indent="-457200">
              <a:buFont typeface="+mj-lt"/>
              <a:buAutoNum type="arabicPeriod"/>
            </a:pPr>
            <a:endParaRPr lang="en-US" sz="2400" b="1" dirty="0">
              <a:solidFill>
                <a:srgbClr val="28324E"/>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b="1" dirty="0">
                <a:solidFill>
                  <a:srgbClr val="28324E"/>
                </a:solidFill>
                <a:latin typeface="Times New Roman" panose="02020603050405020304" pitchFamily="18" charset="0"/>
                <a:cs typeface="Times New Roman" panose="02020603050405020304" pitchFamily="18" charset="0"/>
              </a:rPr>
              <a:t>METHODOLOGY					</a:t>
            </a:r>
          </a:p>
          <a:p>
            <a:pPr marL="457200" indent="-457200">
              <a:buFont typeface="+mj-lt"/>
              <a:buAutoNum type="arabicPeriod"/>
            </a:pPr>
            <a:endParaRPr lang="en-US" sz="2400" b="1" dirty="0">
              <a:solidFill>
                <a:srgbClr val="28324E"/>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IN" sz="2400" b="1" dirty="0">
                <a:solidFill>
                  <a:srgbClr val="28324E"/>
                </a:solidFill>
                <a:latin typeface="Times New Roman" panose="02020603050405020304" pitchFamily="18" charset="0"/>
                <a:cs typeface="Times New Roman" panose="02020603050405020304" pitchFamily="18" charset="0"/>
              </a:rPr>
              <a:t>RESULTS AND DISCUSSIONS				</a:t>
            </a:r>
          </a:p>
          <a:p>
            <a:pPr marL="457200" indent="-457200">
              <a:buFont typeface="+mj-lt"/>
              <a:buAutoNum type="arabicPeriod"/>
            </a:pPr>
            <a:endParaRPr lang="en-IN" sz="2400" b="1" dirty="0">
              <a:solidFill>
                <a:srgbClr val="28324E"/>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IN" sz="2400" b="1" dirty="0">
                <a:solidFill>
                  <a:srgbClr val="28324E"/>
                </a:solidFill>
                <a:latin typeface="Times New Roman" panose="02020603050405020304" pitchFamily="18" charset="0"/>
                <a:cs typeface="Times New Roman" panose="02020603050405020304" pitchFamily="18" charset="0"/>
              </a:rPr>
              <a:t>CONCLUSION						</a:t>
            </a:r>
          </a:p>
          <a:p>
            <a:pPr marL="457200" indent="-457200">
              <a:buFont typeface="+mj-lt"/>
              <a:buAutoNum type="arabicPeriod"/>
            </a:pPr>
            <a:endParaRPr lang="en-IN" sz="2400" b="1" dirty="0">
              <a:solidFill>
                <a:srgbClr val="28324E"/>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IN" sz="2400" b="1" dirty="0">
                <a:solidFill>
                  <a:srgbClr val="28324E"/>
                </a:solidFill>
                <a:latin typeface="Times New Roman" panose="02020603050405020304" pitchFamily="18" charset="0"/>
                <a:cs typeface="Times New Roman" panose="02020603050405020304" pitchFamily="18" charset="0"/>
              </a:rPr>
              <a:t>REFERENCES</a:t>
            </a:r>
            <a:r>
              <a:rPr lang="en-IN" sz="24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6" name="Rectangle 5"/>
          <p:cNvSpPr/>
          <p:nvPr/>
        </p:nvSpPr>
        <p:spPr>
          <a:xfrm>
            <a:off x="4148328" y="224438"/>
            <a:ext cx="3895344" cy="742511"/>
          </a:xfrm>
          <a:prstGeom prst="rect">
            <a:avLst/>
          </a:prstGeom>
        </p:spPr>
        <p:txBody>
          <a:bodyPr wrap="square">
            <a:spAutoFit/>
          </a:bodyPr>
          <a:lstStyle/>
          <a:p>
            <a:pPr algn="ctr">
              <a:lnSpc>
                <a:spcPct val="150000"/>
              </a:lnSpc>
            </a:pPr>
            <a:r>
              <a:rPr lang="en-US" sz="3200" b="1" dirty="0">
                <a:solidFill>
                  <a:srgbClr val="28324E"/>
                </a:solidFill>
                <a:latin typeface="Times New Roman" panose="02020603050405020304" pitchFamily="18" charset="0"/>
                <a:cs typeface="Times New Roman" panose="02020603050405020304" pitchFamily="18" charset="0"/>
              </a:rPr>
              <a:t>Introduction</a:t>
            </a:r>
            <a:endParaRPr lang="en-IN" sz="3200" b="1" dirty="0">
              <a:solidFill>
                <a:srgbClr val="28324E"/>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B918C80-FEB3-CA3A-7254-72669F0AA8C6}"/>
              </a:ext>
            </a:extLst>
          </p:cNvPr>
          <p:cNvSpPr/>
          <p:nvPr/>
        </p:nvSpPr>
        <p:spPr>
          <a:xfrm>
            <a:off x="5477804" y="6325785"/>
            <a:ext cx="1455848" cy="338554"/>
          </a:xfrm>
          <a:prstGeom prst="rect">
            <a:avLst/>
          </a:prstGeom>
        </p:spPr>
        <p:txBody>
          <a:bodyPr wrap="none">
            <a:spAutoFit/>
          </a:bodyPr>
          <a:lstStyle/>
          <a:p>
            <a:pPr lvl="0" algn="ctr"/>
            <a:r>
              <a:rPr lang="en-US" sz="1600" b="1" i="1" dirty="0">
                <a:solidFill>
                  <a:srgbClr val="FFFFFF"/>
                </a:solidFill>
                <a:latin typeface="Calibri"/>
                <a:ea typeface="Calibri"/>
                <a:cs typeface="Calibri"/>
              </a:rPr>
              <a:t>IDICAIHEI 2025</a:t>
            </a:r>
          </a:p>
        </p:txBody>
      </p:sp>
    </p:spTree>
    <p:extLst>
      <p:ext uri="{BB962C8B-B14F-4D97-AF65-F5344CB8AC3E}">
        <p14:creationId xmlns:p14="http://schemas.microsoft.com/office/powerpoint/2010/main" val="66626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6" name="Rectangle 5"/>
          <p:cNvSpPr/>
          <p:nvPr/>
        </p:nvSpPr>
        <p:spPr>
          <a:xfrm>
            <a:off x="4148328" y="224438"/>
            <a:ext cx="3895344" cy="742511"/>
          </a:xfrm>
          <a:prstGeom prst="rect">
            <a:avLst/>
          </a:prstGeom>
        </p:spPr>
        <p:txBody>
          <a:bodyPr wrap="square">
            <a:spAutoFit/>
          </a:bodyPr>
          <a:lstStyle/>
          <a:p>
            <a:pPr algn="ctr">
              <a:lnSpc>
                <a:spcPct val="150000"/>
              </a:lnSpc>
            </a:pPr>
            <a:r>
              <a:rPr lang="en-US" sz="3200" b="1" dirty="0">
                <a:solidFill>
                  <a:srgbClr val="28324E"/>
                </a:solidFill>
                <a:latin typeface="Times New Roman" panose="02020603050405020304" pitchFamily="18" charset="0"/>
                <a:cs typeface="Times New Roman" panose="02020603050405020304" pitchFamily="18" charset="0"/>
              </a:rPr>
              <a:t>Methodology</a:t>
            </a:r>
            <a:endParaRPr lang="en-IN" sz="3200" b="1" dirty="0">
              <a:solidFill>
                <a:srgbClr val="28324E"/>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2268C7D-A2E1-04EC-59B6-11C982F225BF}"/>
              </a:ext>
            </a:extLst>
          </p:cNvPr>
          <p:cNvSpPr/>
          <p:nvPr/>
        </p:nvSpPr>
        <p:spPr>
          <a:xfrm>
            <a:off x="5477804" y="6325785"/>
            <a:ext cx="1455848" cy="338554"/>
          </a:xfrm>
          <a:prstGeom prst="rect">
            <a:avLst/>
          </a:prstGeom>
        </p:spPr>
        <p:txBody>
          <a:bodyPr wrap="none">
            <a:spAutoFit/>
          </a:bodyPr>
          <a:lstStyle/>
          <a:p>
            <a:pPr lvl="0" algn="ctr"/>
            <a:r>
              <a:rPr lang="en-US" sz="1600" b="1" i="1" dirty="0">
                <a:solidFill>
                  <a:srgbClr val="FFFFFF"/>
                </a:solidFill>
                <a:latin typeface="Calibri"/>
                <a:ea typeface="Calibri"/>
                <a:cs typeface="Calibri"/>
              </a:rPr>
              <a:t>IDICAIHEI 2025</a:t>
            </a:r>
          </a:p>
        </p:txBody>
      </p:sp>
    </p:spTree>
    <p:extLst>
      <p:ext uri="{BB962C8B-B14F-4D97-AF65-F5344CB8AC3E}">
        <p14:creationId xmlns:p14="http://schemas.microsoft.com/office/powerpoint/2010/main" val="388077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6" name="Rectangle 5"/>
          <p:cNvSpPr/>
          <p:nvPr/>
        </p:nvSpPr>
        <p:spPr>
          <a:xfrm>
            <a:off x="3562246" y="181106"/>
            <a:ext cx="5067501" cy="742511"/>
          </a:xfrm>
          <a:prstGeom prst="rect">
            <a:avLst/>
          </a:prstGeom>
        </p:spPr>
        <p:txBody>
          <a:bodyPr wrap="square">
            <a:spAutoFit/>
          </a:bodyPr>
          <a:lstStyle/>
          <a:p>
            <a:pPr algn="ctr">
              <a:lnSpc>
                <a:spcPct val="150000"/>
              </a:lnSpc>
            </a:pPr>
            <a:r>
              <a:rPr lang="en-US" sz="3200" b="1" dirty="0">
                <a:solidFill>
                  <a:srgbClr val="28324E"/>
                </a:solidFill>
                <a:latin typeface="Times New Roman" panose="02020603050405020304" pitchFamily="18" charset="0"/>
                <a:cs typeface="Times New Roman" panose="02020603050405020304" pitchFamily="18" charset="0"/>
              </a:rPr>
              <a:t>Results and Discussion</a:t>
            </a:r>
            <a:endParaRPr lang="en-IN" sz="3200" b="1" dirty="0">
              <a:solidFill>
                <a:srgbClr val="28324E"/>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0FAA7B1-CC37-9DEF-E44B-EC4A666FD769}"/>
              </a:ext>
            </a:extLst>
          </p:cNvPr>
          <p:cNvSpPr/>
          <p:nvPr/>
        </p:nvSpPr>
        <p:spPr>
          <a:xfrm>
            <a:off x="5477804" y="6325785"/>
            <a:ext cx="1455848" cy="338554"/>
          </a:xfrm>
          <a:prstGeom prst="rect">
            <a:avLst/>
          </a:prstGeom>
        </p:spPr>
        <p:txBody>
          <a:bodyPr wrap="none">
            <a:spAutoFit/>
          </a:bodyPr>
          <a:lstStyle/>
          <a:p>
            <a:pPr lvl="0" algn="ctr"/>
            <a:r>
              <a:rPr lang="en-US" sz="1600" b="1" i="1" dirty="0">
                <a:solidFill>
                  <a:srgbClr val="FFFFFF"/>
                </a:solidFill>
                <a:latin typeface="Calibri"/>
                <a:ea typeface="Calibri"/>
                <a:cs typeface="Calibri"/>
              </a:rPr>
              <a:t>IDICAIHEI 2025</a:t>
            </a:r>
          </a:p>
        </p:txBody>
      </p:sp>
    </p:spTree>
    <p:extLst>
      <p:ext uri="{BB962C8B-B14F-4D97-AF65-F5344CB8AC3E}">
        <p14:creationId xmlns:p14="http://schemas.microsoft.com/office/powerpoint/2010/main" val="358243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6" name="Rectangle 5"/>
          <p:cNvSpPr/>
          <p:nvPr/>
        </p:nvSpPr>
        <p:spPr>
          <a:xfrm>
            <a:off x="4148328" y="224438"/>
            <a:ext cx="3895344" cy="742511"/>
          </a:xfrm>
          <a:prstGeom prst="rect">
            <a:avLst/>
          </a:prstGeom>
        </p:spPr>
        <p:txBody>
          <a:bodyPr wrap="square">
            <a:spAutoFit/>
          </a:bodyPr>
          <a:lstStyle/>
          <a:p>
            <a:pPr algn="ctr">
              <a:lnSpc>
                <a:spcPct val="150000"/>
              </a:lnSpc>
            </a:pPr>
            <a:r>
              <a:rPr lang="en-US" sz="3200" b="1" dirty="0">
                <a:solidFill>
                  <a:srgbClr val="28324E"/>
                </a:solidFill>
                <a:latin typeface="Times New Roman" panose="02020603050405020304" pitchFamily="18" charset="0"/>
                <a:cs typeface="Times New Roman" panose="02020603050405020304" pitchFamily="18" charset="0"/>
              </a:rPr>
              <a:t>Conclusions</a:t>
            </a:r>
            <a:endParaRPr lang="en-IN" sz="3200" b="1" dirty="0">
              <a:solidFill>
                <a:srgbClr val="28324E"/>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116322F-0F9B-1D6F-2168-7E3B14B6A1D9}"/>
              </a:ext>
            </a:extLst>
          </p:cNvPr>
          <p:cNvSpPr/>
          <p:nvPr/>
        </p:nvSpPr>
        <p:spPr>
          <a:xfrm>
            <a:off x="5477804" y="6325785"/>
            <a:ext cx="1455848" cy="338554"/>
          </a:xfrm>
          <a:prstGeom prst="rect">
            <a:avLst/>
          </a:prstGeom>
        </p:spPr>
        <p:txBody>
          <a:bodyPr wrap="none">
            <a:spAutoFit/>
          </a:bodyPr>
          <a:lstStyle/>
          <a:p>
            <a:pPr lvl="0" algn="ctr"/>
            <a:r>
              <a:rPr lang="en-US" sz="1600" b="1" i="1" dirty="0">
                <a:solidFill>
                  <a:srgbClr val="FFFFFF"/>
                </a:solidFill>
                <a:latin typeface="Calibri"/>
                <a:ea typeface="Calibri"/>
                <a:cs typeface="Calibri"/>
              </a:rPr>
              <a:t>IDICAIHEI 2025</a:t>
            </a:r>
          </a:p>
        </p:txBody>
      </p:sp>
    </p:spTree>
    <p:extLst>
      <p:ext uri="{BB962C8B-B14F-4D97-AF65-F5344CB8AC3E}">
        <p14:creationId xmlns:p14="http://schemas.microsoft.com/office/powerpoint/2010/main" val="3102154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pic>
        <p:nvPicPr>
          <p:cNvPr id="1044" name="Google Shape;1044;g296f51982f0_0_0" descr="A picture containing text, clipart&#10;&#10;Description automatically generated"/>
          <p:cNvPicPr preferRelativeResize="0"/>
          <p:nvPr/>
        </p:nvPicPr>
        <p:blipFill rotWithShape="1">
          <a:blip r:embed="rId3">
            <a:alphaModFix/>
          </a:blip>
          <a:srcRect/>
          <a:stretch/>
        </p:blipFill>
        <p:spPr>
          <a:xfrm>
            <a:off x="0" y="-14288"/>
            <a:ext cx="1042988" cy="1221786"/>
          </a:xfrm>
          <a:prstGeom prst="rect">
            <a:avLst/>
          </a:prstGeom>
          <a:noFill/>
          <a:ln>
            <a:noFill/>
          </a:ln>
        </p:spPr>
      </p:pic>
      <p:pic>
        <p:nvPicPr>
          <p:cNvPr id="1045" name="Google Shape;1045;g296f51982f0_0_0"/>
          <p:cNvPicPr preferRelativeResize="0"/>
          <p:nvPr/>
        </p:nvPicPr>
        <p:blipFill rotWithShape="1">
          <a:blip r:embed="rId4">
            <a:alphaModFix/>
          </a:blip>
          <a:srcRect/>
          <a:stretch/>
        </p:blipFill>
        <p:spPr>
          <a:xfrm>
            <a:off x="0" y="6172759"/>
            <a:ext cx="12192002" cy="613831"/>
          </a:xfrm>
          <a:prstGeom prst="rect">
            <a:avLst/>
          </a:prstGeom>
          <a:noFill/>
          <a:ln>
            <a:noFill/>
          </a:ln>
        </p:spPr>
      </p:pic>
      <p:sp>
        <p:nvSpPr>
          <p:cNvPr id="1046" name="Google Shape;1046;g296f51982f0_0_0"/>
          <p:cNvSpPr txBox="1"/>
          <p:nvPr/>
        </p:nvSpPr>
        <p:spPr>
          <a:xfrm>
            <a:off x="8382000" y="6289261"/>
            <a:ext cx="3483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Faculty of Engineering and Technology </a:t>
            </a:r>
            <a:endParaRPr sz="1400" b="0" i="0" u="none" strike="noStrike" cap="none">
              <a:solidFill>
                <a:srgbClr val="000000"/>
              </a:solidFill>
              <a:latin typeface="Arial"/>
              <a:ea typeface="Arial"/>
              <a:cs typeface="Arial"/>
              <a:sym typeface="Arial"/>
            </a:endParaRPr>
          </a:p>
        </p:txBody>
      </p:sp>
      <p:sp>
        <p:nvSpPr>
          <p:cNvPr id="3" name="Rectangle 2"/>
          <p:cNvSpPr/>
          <p:nvPr/>
        </p:nvSpPr>
        <p:spPr>
          <a:xfrm>
            <a:off x="5045071" y="224438"/>
            <a:ext cx="2101858" cy="742511"/>
          </a:xfrm>
          <a:prstGeom prst="rect">
            <a:avLst/>
          </a:prstGeom>
        </p:spPr>
        <p:txBody>
          <a:bodyPr wrap="none">
            <a:spAutoFit/>
          </a:bodyPr>
          <a:lstStyle/>
          <a:p>
            <a:pPr algn="ctr">
              <a:lnSpc>
                <a:spcPct val="150000"/>
              </a:lnSpc>
            </a:pPr>
            <a:r>
              <a:rPr lang="en-IN" sz="3200" b="1" dirty="0">
                <a:solidFill>
                  <a:srgbClr val="28324E"/>
                </a:solidFill>
                <a:latin typeface="Times New Roman" panose="02020603050405020304" pitchFamily="18" charset="0"/>
                <a:cs typeface="Times New Roman" panose="02020603050405020304" pitchFamily="18" charset="0"/>
              </a:rPr>
              <a:t>References</a:t>
            </a:r>
          </a:p>
        </p:txBody>
      </p:sp>
      <p:sp>
        <p:nvSpPr>
          <p:cNvPr id="4" name="Rectangle 3">
            <a:extLst>
              <a:ext uri="{FF2B5EF4-FFF2-40B4-BE49-F238E27FC236}">
                <a16:creationId xmlns:a16="http://schemas.microsoft.com/office/drawing/2014/main" id="{2A1DDAEF-871B-F994-276E-F40024D9B546}"/>
              </a:ext>
            </a:extLst>
          </p:cNvPr>
          <p:cNvSpPr/>
          <p:nvPr/>
        </p:nvSpPr>
        <p:spPr>
          <a:xfrm>
            <a:off x="5477804" y="6325785"/>
            <a:ext cx="1455848" cy="338554"/>
          </a:xfrm>
          <a:prstGeom prst="rect">
            <a:avLst/>
          </a:prstGeom>
        </p:spPr>
        <p:txBody>
          <a:bodyPr wrap="none">
            <a:spAutoFit/>
          </a:bodyPr>
          <a:lstStyle/>
          <a:p>
            <a:pPr lvl="0" algn="ctr"/>
            <a:r>
              <a:rPr lang="en-US" sz="1600" b="1" i="1" dirty="0">
                <a:solidFill>
                  <a:srgbClr val="FFFFFF"/>
                </a:solidFill>
                <a:latin typeface="Calibri"/>
                <a:ea typeface="Calibri"/>
                <a:cs typeface="Calibri"/>
              </a:rPr>
              <a:t>IDICAIHEI 2025</a:t>
            </a:r>
          </a:p>
        </p:txBody>
      </p:sp>
    </p:spTree>
    <p:extLst>
      <p:ext uri="{BB962C8B-B14F-4D97-AF65-F5344CB8AC3E}">
        <p14:creationId xmlns:p14="http://schemas.microsoft.com/office/powerpoint/2010/main" val="367947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B37754-F42C-4EAF-ABBB-05EE8CF47981}"/>
              </a:ext>
            </a:extLst>
          </p:cNvPr>
          <p:cNvPicPr>
            <a:picLocks noChangeAspect="1"/>
          </p:cNvPicPr>
          <p:nvPr/>
        </p:nvPicPr>
        <p:blipFill rotWithShape="1">
          <a:blip r:embed="rId2"/>
          <a:srcRect b="10601"/>
          <a:stretch/>
        </p:blipFill>
        <p:spPr>
          <a:xfrm>
            <a:off x="0" y="0"/>
            <a:ext cx="12192000" cy="6858000"/>
          </a:xfrm>
          <a:prstGeom prst="rect">
            <a:avLst/>
          </a:prstGeom>
        </p:spPr>
      </p:pic>
      <p:pic>
        <p:nvPicPr>
          <p:cNvPr id="3" name="Picture 2">
            <a:extLst>
              <a:ext uri="{FF2B5EF4-FFF2-40B4-BE49-F238E27FC236}">
                <a16:creationId xmlns:a16="http://schemas.microsoft.com/office/drawing/2014/main" id="{64521D41-5E5D-4C37-950C-B1BA2E11525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053994" y="-537399"/>
            <a:ext cx="6779554" cy="4358286"/>
          </a:xfrm>
          <a:prstGeom prst="rect">
            <a:avLst/>
          </a:prstGeom>
          <a:ln>
            <a:noFill/>
          </a:ln>
          <a:effectLst>
            <a:outerShdw blurRad="292100" dist="139700" dir="2700000" algn="tl" rotWithShape="0">
              <a:srgbClr val="333333">
                <a:alpha val="65000"/>
              </a:srgbClr>
            </a:outerShdw>
          </a:effectLst>
        </p:spPr>
      </p:pic>
      <p:pic>
        <p:nvPicPr>
          <p:cNvPr id="4" name="Picture 3" descr="A black and white banner with red and green squares">
            <a:extLst>
              <a:ext uri="{FF2B5EF4-FFF2-40B4-BE49-F238E27FC236}">
                <a16:creationId xmlns:a16="http://schemas.microsoft.com/office/drawing/2014/main" id="{6613C97A-2911-CBF4-D1B7-5DF46ABB8939}"/>
              </a:ext>
            </a:extLst>
          </p:cNvPr>
          <p:cNvPicPr>
            <a:picLocks noChangeAspect="1"/>
          </p:cNvPicPr>
          <p:nvPr/>
        </p:nvPicPr>
        <p:blipFill>
          <a:blip r:embed="rId5"/>
          <a:srcRect l="1234" t="1417" r="1029" b="46435"/>
          <a:stretch>
            <a:fillRect/>
          </a:stretch>
        </p:blipFill>
        <p:spPr>
          <a:xfrm>
            <a:off x="-1" y="4670323"/>
            <a:ext cx="12191999" cy="2187677"/>
          </a:xfrm>
          <a:prstGeom prst="rect">
            <a:avLst/>
          </a:prstGeom>
        </p:spPr>
      </p:pic>
    </p:spTree>
    <p:extLst>
      <p:ext uri="{BB962C8B-B14F-4D97-AF65-F5344CB8AC3E}">
        <p14:creationId xmlns:p14="http://schemas.microsoft.com/office/powerpoint/2010/main" val="191721575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1739</TotalTime>
  <Words>389</Words>
  <Application>Microsoft Office PowerPoint</Application>
  <PresentationFormat>Widescreen</PresentationFormat>
  <Paragraphs>51</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Bernard MT Condensed</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 Gudipati</dc:creator>
  <cp:lastModifiedBy>CC_LAB</cp:lastModifiedBy>
  <cp:revision>106</cp:revision>
  <dcterms:created xsi:type="dcterms:W3CDTF">2022-12-09T10:44:58Z</dcterms:created>
  <dcterms:modified xsi:type="dcterms:W3CDTF">2025-10-24T05:36:53Z</dcterms:modified>
</cp:coreProperties>
</file>